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  <p:sldMasterId id="2147483665" r:id="rId3"/>
  </p:sldMasterIdLst>
  <p:notesMasterIdLst>
    <p:notesMasterId r:id="rId23"/>
  </p:notesMasterIdLst>
  <p:sldIdLst>
    <p:sldId id="256" r:id="rId4"/>
    <p:sldId id="329" r:id="rId5"/>
    <p:sldId id="260" r:id="rId6"/>
    <p:sldId id="325" r:id="rId7"/>
    <p:sldId id="333" r:id="rId8"/>
    <p:sldId id="258" r:id="rId9"/>
    <p:sldId id="267" r:id="rId10"/>
    <p:sldId id="332" r:id="rId11"/>
    <p:sldId id="349" r:id="rId12"/>
    <p:sldId id="265" r:id="rId13"/>
    <p:sldId id="326" r:id="rId14"/>
    <p:sldId id="330" r:id="rId15"/>
    <p:sldId id="321" r:id="rId16"/>
    <p:sldId id="320" r:id="rId17"/>
    <p:sldId id="268" r:id="rId18"/>
    <p:sldId id="314" r:id="rId19"/>
    <p:sldId id="270" r:id="rId20"/>
    <p:sldId id="271" r:id="rId21"/>
    <p:sldId id="272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jceDMAC1SF5GJQX+7I+yE/ty7R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95"/>
    <p:restoredTop sz="92661"/>
  </p:normalViewPr>
  <p:slideViewPr>
    <p:cSldViewPr snapToGrid="0" snapToObjects="1">
      <p:cViewPr varScale="1">
        <p:scale>
          <a:sx n="117" d="100"/>
          <a:sy n="117" d="100"/>
        </p:scale>
        <p:origin x="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dc32112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dc32112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dc32112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dc32112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7455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e26792014c_0_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e26792014c_0_8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26792014c_0_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e26792014c_0_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26792014c_0_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26792014c_0_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26792014c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26792014c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26792014c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e26792014c_0_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www.into.agency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/ups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INTO’s diagnostic process starts with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research-driven, One-on-One consultations, designed to </a:t>
            </a:r>
            <a:r>
              <a:rPr lang="en-US" sz="12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blind spots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opportunities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a brands e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ommerce</a:t>
            </a: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efforts. </a:t>
            </a:r>
            <a:endParaRPr lang="en-US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2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200" dirty="0">
                <a:latin typeface="Helvetica Neue"/>
                <a:ea typeface="Helvetica Neue"/>
                <a:cs typeface="Helvetica Neue"/>
                <a:sym typeface="Helvetica Neue"/>
              </a:rPr>
              <a:t>INTO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</a:t>
            </a:r>
            <a:r>
              <a:rPr lang="en-US" sz="1200" dirty="0"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proven track record of uniting brand </a:t>
            </a:r>
            <a:r>
              <a:rPr lang="en-US" sz="1200" dirty="0">
                <a:latin typeface="Helvetica Neue"/>
                <a:ea typeface="Helvetica Neue"/>
                <a:cs typeface="Helvetica Neue"/>
                <a:sym typeface="Helvetica Neue"/>
              </a:rPr>
              <a:t>strategy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digital advertising and customer experience </a:t>
            </a:r>
            <a:r>
              <a:rPr lang="en-US" sz="1200" dirty="0">
                <a:latin typeface="Helvetica Neue"/>
                <a:ea typeface="Helvetica Neue"/>
                <a:cs typeface="Helvetica Neue"/>
                <a:sym typeface="Helvetica Neue"/>
              </a:rPr>
              <a:t>improvements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help 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1200" b="1" dirty="0">
                <a:latin typeface="Helvetica Neue"/>
                <a:ea typeface="Helvetica Neue"/>
                <a:cs typeface="Helvetica Neue"/>
                <a:sym typeface="Helvetica Neue"/>
              </a:rPr>
              <a:t>ncrease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effecti</a:t>
            </a:r>
            <a:r>
              <a:rPr lang="en-US" sz="1200" b="1" dirty="0">
                <a:latin typeface="Helvetica Neue"/>
                <a:ea typeface="Helvetica Neue"/>
                <a:cs typeface="Helvetica Neue"/>
                <a:sym typeface="Helvetica Neue"/>
              </a:rPr>
              <a:t>veness</a:t>
            </a:r>
            <a:r>
              <a:rPr lang="en-US" sz="1200" dirty="0">
                <a:latin typeface="Helvetica Neue"/>
                <a:ea typeface="Helvetica Neue"/>
                <a:cs typeface="Helvetica Neue"/>
                <a:sym typeface="Helvetica Neue"/>
              </a:rPr>
              <a:t> of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short and long-range eCommerce investments</a:t>
            </a:r>
            <a:r>
              <a:rPr lang="en-US" sz="1200" dirty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2127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9d47f6aee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9d47f6aee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www.into.agency/ups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e8dd6c008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e8dd6c008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Home Reserve (approx. $30M), where we started INTO, spends $7-10k per day -- WHAT TO WORK ON TODAY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 including research, UX, content, etc. - working up and down the buying funnel to find the right mix, at the right time - to get the best possible return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4204812646_0_3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14204812646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</a:pPr>
            <a:endParaRPr sz="1400" dirty="0">
              <a:solidFill>
                <a:srgbClr val="351C1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8f9af228c1_2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18f9af228c1_2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13607f50b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013607f50b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58585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26792014c_0_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e26792014c_0_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600700"/>
            <a:ext cx="12191999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6"/>
          <p:cNvSpPr txBox="1">
            <a:spLocks noGrp="1"/>
          </p:cNvSpPr>
          <p:nvPr>
            <p:ph type="ctrTitle"/>
          </p:nvPr>
        </p:nvSpPr>
        <p:spPr>
          <a:xfrm>
            <a:off x="2671280" y="1541124"/>
            <a:ext cx="7996719" cy="266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ubTitle" idx="1"/>
          </p:nvPr>
        </p:nvSpPr>
        <p:spPr>
          <a:xfrm>
            <a:off x="2671280" y="4300681"/>
            <a:ext cx="7996720" cy="527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6"/>
              </a:buClr>
              <a:buSzPts val="2400"/>
              <a:buNone/>
              <a:defRPr sz="2400">
                <a:solidFill>
                  <a:srgbClr val="7373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dt" idx="10"/>
          </p:nvPr>
        </p:nvSpPr>
        <p:spPr>
          <a:xfrm>
            <a:off x="2671280" y="62198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ftr" idx="11"/>
          </p:nvPr>
        </p:nvSpPr>
        <p:spPr>
          <a:xfrm>
            <a:off x="2671280" y="5946775"/>
            <a:ext cx="4164526" cy="23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sz="16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610600" y="622608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640" y="624113"/>
            <a:ext cx="1907639" cy="598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l Divider">
  <p:cSld name="Teal Divi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B3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838200" y="3435812"/>
            <a:ext cx="105156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838200" y="4148254"/>
            <a:ext cx="10297800" cy="1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89739" y="6290870"/>
            <a:ext cx="1946190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3">
            <a:alphaModFix/>
          </a:blip>
          <a:srcRect t="660" b="61179"/>
          <a:stretch/>
        </p:blipFill>
        <p:spPr>
          <a:xfrm>
            <a:off x="0" y="0"/>
            <a:ext cx="12192000" cy="2651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03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Divider">
  <p:cSld name="Yellow Divi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B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38200" y="3435812"/>
            <a:ext cx="105156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38200" y="4148254"/>
            <a:ext cx="10297800" cy="1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89739" y="6290870"/>
            <a:ext cx="1946190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3">
            <a:alphaModFix/>
          </a:blip>
          <a:srcRect t="660" b="61179"/>
          <a:stretch/>
        </p:blipFill>
        <p:spPr>
          <a:xfrm>
            <a:off x="0" y="0"/>
            <a:ext cx="12192000" cy="2651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29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Divider">
  <p:cSld name="Purple Divi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4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3435812"/>
            <a:ext cx="105156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38200" y="4148254"/>
            <a:ext cx="10297800" cy="1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89739" y="6290870"/>
            <a:ext cx="1946190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8"/>
          <p:cNvPicPr preferRelativeResize="0"/>
          <p:nvPr/>
        </p:nvPicPr>
        <p:blipFill rotWithShape="1">
          <a:blip r:embed="rId3">
            <a:alphaModFix/>
          </a:blip>
          <a:srcRect t="660" b="61179"/>
          <a:stretch/>
        </p:blipFill>
        <p:spPr>
          <a:xfrm>
            <a:off x="0" y="0"/>
            <a:ext cx="12192000" cy="2651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79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8510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1">
  <p:cSld name="1_Title and Content 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365760" y="365126"/>
            <a:ext cx="114603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365760" y="1825626"/>
            <a:ext cx="114603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365760" y="6490901"/>
            <a:ext cx="2127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11287760" y="6490901"/>
            <a:ext cx="538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2"/>
          </p:nvPr>
        </p:nvSpPr>
        <p:spPr>
          <a:xfrm>
            <a:off x="365761" y="1054359"/>
            <a:ext cx="114603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 cap="none"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74702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2">
  <p:cSld name="1_Title and Content 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365760" y="365126"/>
            <a:ext cx="114603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365760" y="1825626"/>
            <a:ext cx="114603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365760" y="6490901"/>
            <a:ext cx="2127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11287760" y="6490901"/>
            <a:ext cx="538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365761" y="1054359"/>
            <a:ext cx="114603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 cap="none"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22695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600700"/>
            <a:ext cx="12191999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671280" y="1541124"/>
            <a:ext cx="7996719" cy="266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6000"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671280" y="4300681"/>
            <a:ext cx="7996720" cy="527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6"/>
              </a:buClr>
              <a:buSzPts val="2400"/>
              <a:buNone/>
              <a:defRPr sz="2400">
                <a:solidFill>
                  <a:srgbClr val="7373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2671280" y="62198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2671280" y="5946775"/>
            <a:ext cx="4164526" cy="23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sz="16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22608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640" y="624113"/>
            <a:ext cx="1907639" cy="598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425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8578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838200" y="883578"/>
            <a:ext cx="10515600" cy="80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-5280"/>
            <a:ext cx="1868189" cy="585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223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Divider">
  <p:cSld name="Yellow Divi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B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838200" y="3435812"/>
            <a:ext cx="105156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838200" y="4148254"/>
            <a:ext cx="10297800" cy="1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 t="660" b="61179"/>
          <a:stretch/>
        </p:blipFill>
        <p:spPr>
          <a:xfrm>
            <a:off x="0" y="0"/>
            <a:ext cx="12192000" cy="2651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690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l Divider">
  <p:cSld name="Teal Divi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B3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838200" y="3435812"/>
            <a:ext cx="105156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838200" y="4148254"/>
            <a:ext cx="10297800" cy="1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89739" y="6290870"/>
            <a:ext cx="1946190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 t="660" b="61179"/>
          <a:stretch/>
        </p:blipFill>
        <p:spPr>
          <a:xfrm>
            <a:off x="0" y="0"/>
            <a:ext cx="12192000" cy="2651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218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8578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838200" y="883578"/>
            <a:ext cx="10515600" cy="80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dt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-5280"/>
            <a:ext cx="1868189" cy="585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Divider">
  <p:cSld name="Yellow Divi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B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38200" y="3435812"/>
            <a:ext cx="105156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838200" y="4148254"/>
            <a:ext cx="10297800" cy="1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 t="660" b="61179"/>
          <a:stretch/>
        </p:blipFill>
        <p:spPr>
          <a:xfrm>
            <a:off x="0" y="0"/>
            <a:ext cx="12192000" cy="265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l Divider">
  <p:cSld name="Teal Divi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B3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838200" y="3435812"/>
            <a:ext cx="105156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838200" y="4148254"/>
            <a:ext cx="10297800" cy="1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89739" y="6290870"/>
            <a:ext cx="1946190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9"/>
          <p:cNvPicPr preferRelativeResize="0"/>
          <p:nvPr/>
        </p:nvPicPr>
        <p:blipFill rotWithShape="1">
          <a:blip r:embed="rId3">
            <a:alphaModFix/>
          </a:blip>
          <a:srcRect t="660" b="61179"/>
          <a:stretch/>
        </p:blipFill>
        <p:spPr>
          <a:xfrm>
            <a:off x="0" y="0"/>
            <a:ext cx="12192000" cy="265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838200" y="883578"/>
            <a:ext cx="10515600" cy="8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79D"/>
              </a:buClr>
              <a:buSzPts val="4400"/>
              <a:buFont typeface="Helvetica Neue Light"/>
              <a:buNone/>
              <a:defRPr b="0" i="0">
                <a:solidFill>
                  <a:srgbClr val="00A79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5410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77600"/>
            <a:ext cx="1868190" cy="585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57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600700"/>
            <a:ext cx="12191999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671280" y="1541124"/>
            <a:ext cx="7996719" cy="266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6000"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671280" y="4300681"/>
            <a:ext cx="7996720" cy="527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6"/>
              </a:buClr>
              <a:buSzPts val="2400"/>
              <a:buNone/>
              <a:defRPr sz="2400">
                <a:solidFill>
                  <a:srgbClr val="7373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2671280" y="62198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2671280" y="5946775"/>
            <a:ext cx="4164526" cy="23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22608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640" y="624113"/>
            <a:ext cx="1907639" cy="598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24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8578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838200" y="883578"/>
            <a:ext cx="10515600" cy="80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-5280"/>
            <a:ext cx="1868189" cy="585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6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838200" y="883578"/>
            <a:ext cx="10515600" cy="80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79D"/>
              </a:buClr>
              <a:buSzPts val="4400"/>
              <a:buFont typeface="Helvetica Neue Light"/>
              <a:buNone/>
              <a:defRPr b="0" i="0">
                <a:solidFill>
                  <a:srgbClr val="00A79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-5280"/>
            <a:ext cx="1868189" cy="585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43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Divider">
  <p:cSld name="Blue Divi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7C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838200" y="3435812"/>
            <a:ext cx="105156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838200" y="4148254"/>
            <a:ext cx="10297800" cy="1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89739" y="6290870"/>
            <a:ext cx="1946190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 rotWithShape="1">
          <a:blip r:embed="rId3">
            <a:alphaModFix/>
          </a:blip>
          <a:srcRect t="660" b="61179"/>
          <a:stretch/>
        </p:blipFill>
        <p:spPr>
          <a:xfrm>
            <a:off x="0" y="0"/>
            <a:ext cx="12192000" cy="2651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41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46369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31482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reaklinks.com/BIfJeGmQkLLHFuPe1AQVWzuK/https%3A%2F%2Fgrowondemandwithinto.lt.acemlnc.com%2FProd%2Flink-tracker%3Fnotrack%3D1%26redirectUrl%3DaHR0cHMlM0ElMkYlMkZncm93b25kZW1hbmR3aXRoaW50by5hYy1wYWdlLmNvbSUyRjMta2V5cy10by1kcml2aW5nLWQyYy12b2x1bWUtZ3Jvd3Ro%26sig%3DE7wvMsJPgnGqbobMMnHBou3wZJWdkzt3WGDYTotbrBWx%26iat%3D1658432928%26a%3D%257C%257C477373587%257C%257C%26account%3Dgrowondemandwithinto%252Eactivehosted%252Ecom%26email%3Dw3rNd2XSL7V1AL3Ika%252Fyx93Ozv7R5hLOvXZeBM4ptfU%253D%26s%3D4eb62da85b569581d5758c8971b7f761%26i%3D17A530A0A570?email=mike%40into.agenc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/>
        </p:nvSpPr>
        <p:spPr>
          <a:xfrm>
            <a:off x="903766" y="920697"/>
            <a:ext cx="10069032" cy="26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Helvetica Neue"/>
                <a:ea typeface="Helvetica Neue"/>
                <a:cs typeface="Helvetica Neue"/>
                <a:sym typeface="Helvetica Neue"/>
              </a:rPr>
              <a:t>A quick introduction to INTO</a:t>
            </a:r>
            <a:endParaRPr sz="60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" name="Google Shape;48;p1"/>
          <p:cNvSpPr txBox="1"/>
          <p:nvPr/>
        </p:nvSpPr>
        <p:spPr>
          <a:xfrm>
            <a:off x="903765" y="3588297"/>
            <a:ext cx="10504969" cy="138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737376"/>
                </a:solidFill>
                <a:latin typeface="Montserrat"/>
                <a:ea typeface="Montserrat"/>
                <a:cs typeface="Montserrat"/>
                <a:sym typeface="Montserrat"/>
              </a:rPr>
              <a:t>and the eCommerce Evaluation &amp; Consultation for UPS customers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7373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37376"/>
                </a:solidFill>
                <a:latin typeface="Montserrat"/>
                <a:ea typeface="Montserrat"/>
                <a:cs typeface="Montserrat"/>
                <a:sym typeface="Montserrat"/>
              </a:rPr>
              <a:t>[</a:t>
            </a:r>
            <a:r>
              <a:rPr lang="en-US" sz="1800" dirty="0">
                <a:solidFill>
                  <a:srgbClr val="737376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this deck contains slides that can be included in QBR’s and customer proposals</a:t>
            </a:r>
            <a:r>
              <a:rPr lang="en-US" sz="1800" dirty="0">
                <a:solidFill>
                  <a:srgbClr val="737376"/>
                </a:solidFill>
                <a:latin typeface="Montserrat"/>
                <a:ea typeface="Montserrat"/>
                <a:cs typeface="Montserrat"/>
                <a:sym typeface="Montserrat"/>
              </a:rPr>
              <a:t>]</a:t>
            </a:r>
            <a:endParaRPr sz="1800" dirty="0">
              <a:solidFill>
                <a:srgbClr val="7373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>
            <a:spLocks noGrp="1"/>
          </p:cNvSpPr>
          <p:nvPr>
            <p:ph type="title"/>
          </p:nvPr>
        </p:nvSpPr>
        <p:spPr>
          <a:xfrm>
            <a:off x="682083" y="1630710"/>
            <a:ext cx="105156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Helvetica Neue"/>
                <a:ea typeface="Helvetica Neue"/>
                <a:cs typeface="Helvetica Neue"/>
                <a:sym typeface="Helvetica Neue"/>
              </a:rPr>
              <a:t>The Results.</a:t>
            </a:r>
            <a:endParaRPr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   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838200" y="883575"/>
            <a:ext cx="10836000" cy="80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A499"/>
                </a:solidFill>
              </a:rPr>
              <a:t>What If Example</a:t>
            </a:r>
            <a:endParaRPr dirty="0">
              <a:solidFill>
                <a:srgbClr val="00A499"/>
              </a:solidFill>
            </a:endParaRPr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838200" y="2548125"/>
            <a:ext cx="10408500" cy="369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890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Pts val="2200"/>
              <a:buNone/>
            </a:pPr>
            <a:r>
              <a:rPr lang="en-US" sz="2200" dirty="0">
                <a:solidFill>
                  <a:srgbClr val="585858"/>
                </a:solidFill>
              </a:rPr>
              <a:t>Annual website traffic 						2,000,000</a:t>
            </a:r>
            <a:endParaRPr sz="2200" dirty="0">
              <a:solidFill>
                <a:srgbClr val="585858"/>
              </a:solidFill>
            </a:endParaRPr>
          </a:p>
          <a:p>
            <a:pPr marL="8890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Pts val="2200"/>
              <a:buNone/>
            </a:pPr>
            <a:r>
              <a:rPr lang="en-US" sz="2200" dirty="0">
                <a:solidFill>
                  <a:srgbClr val="585858"/>
                </a:solidFill>
              </a:rPr>
              <a:t>Conversion rate improvement (est.)					</a:t>
            </a:r>
            <a:r>
              <a:rPr lang="en-US" sz="2200" u="sng" dirty="0">
                <a:solidFill>
                  <a:srgbClr val="585858"/>
                </a:solidFill>
              </a:rPr>
              <a:t> x       .5%</a:t>
            </a:r>
            <a:r>
              <a:rPr lang="en-US" sz="2200" dirty="0">
                <a:solidFill>
                  <a:srgbClr val="585858"/>
                </a:solidFill>
              </a:rPr>
              <a:t>	</a:t>
            </a:r>
            <a:endParaRPr sz="2200" dirty="0">
              <a:solidFill>
                <a:srgbClr val="585858"/>
              </a:solidFill>
            </a:endParaRPr>
          </a:p>
          <a:p>
            <a:pPr marL="8890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Pts val="2200"/>
              <a:buNone/>
            </a:pPr>
            <a:r>
              <a:rPr lang="en-US" sz="2200" dirty="0">
                <a:solidFill>
                  <a:srgbClr val="585858"/>
                </a:solidFill>
              </a:rPr>
              <a:t>Additional orders resulting from conversion rate improvement	     10,000</a:t>
            </a:r>
            <a:endParaRPr sz="2200" dirty="0">
              <a:solidFill>
                <a:srgbClr val="585858"/>
              </a:solidFill>
            </a:endParaRPr>
          </a:p>
          <a:p>
            <a:pPr marL="8890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Pts val="2200"/>
              <a:buNone/>
            </a:pPr>
            <a:r>
              <a:rPr lang="en-US" sz="2200" dirty="0">
                <a:solidFill>
                  <a:srgbClr val="585858"/>
                </a:solidFill>
              </a:rPr>
              <a:t>Estimated AOV (average order value)				</a:t>
            </a:r>
            <a:r>
              <a:rPr lang="en-US" sz="2200" u="sng" dirty="0">
                <a:solidFill>
                  <a:srgbClr val="585858"/>
                </a:solidFill>
              </a:rPr>
              <a:t> x        $75</a:t>
            </a:r>
            <a:endParaRPr sz="2200" u="sng" dirty="0">
              <a:solidFill>
                <a:srgbClr val="585858"/>
              </a:solidFill>
            </a:endParaRPr>
          </a:p>
          <a:p>
            <a:pPr marL="8890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Pts val="2200"/>
              <a:buNone/>
            </a:pPr>
            <a:r>
              <a:rPr lang="en-US" sz="2200" b="1" dirty="0">
                <a:solidFill>
                  <a:srgbClr val="585858"/>
                </a:solidFill>
              </a:rPr>
              <a:t>New annual revenue (orders x AOV)			              $750,000</a:t>
            </a:r>
            <a:endParaRPr sz="2200" b="1" dirty="0">
              <a:solidFill>
                <a:srgbClr val="585858"/>
              </a:solidFill>
            </a:endParaRPr>
          </a:p>
          <a:p>
            <a:pPr marL="8890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Pts val="2200"/>
              <a:buNone/>
            </a:pPr>
            <a:r>
              <a:rPr lang="en-US" sz="2200" dirty="0">
                <a:solidFill>
                  <a:srgbClr val="585858"/>
                </a:solidFill>
              </a:rPr>
              <a:t>Profit margin (est.)							</a:t>
            </a:r>
            <a:r>
              <a:rPr lang="en-US" sz="2200" u="sng" dirty="0">
                <a:solidFill>
                  <a:srgbClr val="585858"/>
                </a:solidFill>
              </a:rPr>
              <a:t> x       25%</a:t>
            </a:r>
            <a:endParaRPr sz="2200" u="sng" dirty="0">
              <a:solidFill>
                <a:srgbClr val="585858"/>
              </a:solidFill>
            </a:endParaRPr>
          </a:p>
          <a:p>
            <a:pPr marL="8890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Pts val="2200"/>
              <a:buNone/>
            </a:pPr>
            <a:r>
              <a:rPr lang="en-US" sz="2200" b="1" dirty="0">
                <a:solidFill>
                  <a:srgbClr val="585858"/>
                </a:solidFill>
              </a:rPr>
              <a:t>New annual profit (est.)						  $187,500</a:t>
            </a:r>
            <a:r>
              <a:rPr lang="en-US" sz="2200" dirty="0">
                <a:solidFill>
                  <a:srgbClr val="585858"/>
                </a:solidFill>
              </a:rPr>
              <a:t>	</a:t>
            </a:r>
            <a:endParaRPr sz="2200" dirty="0">
              <a:solidFill>
                <a:srgbClr val="58585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585858"/>
                </a:solidFill>
              </a:rPr>
              <a:t>	</a:t>
            </a:r>
            <a:endParaRPr sz="2200" dirty="0">
              <a:solidFill>
                <a:srgbClr val="585858"/>
              </a:solidFill>
            </a:endParaRPr>
          </a:p>
        </p:txBody>
      </p:sp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914401" y="1678051"/>
            <a:ext cx="102513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</a:pPr>
            <a:r>
              <a:rPr lang="en-US" sz="2800" dirty="0">
                <a:latin typeface="Helvetica Neue"/>
                <a:ea typeface="Helvetica Neue"/>
                <a:cs typeface="Helvetica Neue"/>
                <a:sym typeface="Helvetica Neue"/>
              </a:rPr>
              <a:t>What if you could improve your </a:t>
            </a:r>
            <a:r>
              <a:rPr lang="en-US" sz="2800" b="1" dirty="0">
                <a:latin typeface="Helvetica Neue"/>
                <a:ea typeface="Helvetica Neue"/>
                <a:cs typeface="Helvetica Neue"/>
                <a:sym typeface="Helvetica Neue"/>
              </a:rPr>
              <a:t>conversion rate</a:t>
            </a:r>
            <a:r>
              <a:rPr lang="en-US" sz="2800" dirty="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br>
              <a:rPr lang="en-US" sz="280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400" i="1" dirty="0">
                <a:latin typeface="Helvetica Neue"/>
                <a:ea typeface="Helvetica Neue"/>
                <a:cs typeface="Helvetica Neue"/>
                <a:sym typeface="Helvetica Neue"/>
              </a:rPr>
              <a:t>Let’s do the math…  </a:t>
            </a:r>
            <a:endParaRPr sz="2400" i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" name="Google Shape;86;p12"/>
          <p:cNvSpPr txBox="1"/>
          <p:nvPr/>
        </p:nvSpPr>
        <p:spPr>
          <a:xfrm>
            <a:off x="838200" y="6395925"/>
            <a:ext cx="649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NOT a promise, but a concrete example of the kinds of impact these changes often have.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D7605D-8590-A8A7-A919-A17308EFE4D1}"/>
              </a:ext>
            </a:extLst>
          </p:cNvPr>
          <p:cNvSpPr txBox="1"/>
          <p:nvPr/>
        </p:nvSpPr>
        <p:spPr>
          <a:xfrm>
            <a:off x="8581339" y="6457448"/>
            <a:ext cx="258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85858"/>
                </a:solidFill>
              </a:rPr>
              <a:t>Site traffic source: </a:t>
            </a:r>
            <a:r>
              <a:rPr lang="en-US" dirty="0" err="1">
                <a:solidFill>
                  <a:srgbClr val="585858"/>
                </a:solidFill>
              </a:rPr>
              <a:t>SimilarWeb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/>
        </p:nvSpPr>
        <p:spPr>
          <a:xfrm>
            <a:off x="838200" y="6395925"/>
            <a:ext cx="649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NOT a promise, but a concrete example of the kinds of impact these changes often have.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 HILD &amp; BABY G O OOS E co M MERCE CASE s TUDY &#10;After implementing our &#10;UX recommendations... &#10;Revenue up 20% YOY &#10;Overall conversion rate up 32% YOY &#10;Mobile conversion rate up 44%+ YOY &#10;Organic search conversions up 55% YOY ">
            <a:hlinkClick r:id="rId3"/>
            <a:extLst>
              <a:ext uri="{FF2B5EF4-FFF2-40B4-BE49-F238E27FC236}">
                <a16:creationId xmlns:a16="http://schemas.microsoft.com/office/drawing/2014/main" id="{86BBF48F-6038-ACC5-E668-18632990D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22175"/>
            <a:ext cx="10158159" cy="550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545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B03288-F44A-9C4F-BBCA-47FEED2CB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34" y="745383"/>
            <a:ext cx="11567532" cy="59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83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6D9D3C-9DF0-384F-A089-1022208DE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81" y="827110"/>
            <a:ext cx="11389112" cy="574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2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9"/>
          <p:cNvPicPr preferRelativeResize="0"/>
          <p:nvPr/>
        </p:nvPicPr>
        <p:blipFill rotWithShape="1">
          <a:blip r:embed="rId3">
            <a:alphaModFix/>
          </a:blip>
          <a:srcRect l="616" t="911" b="1126"/>
          <a:stretch/>
        </p:blipFill>
        <p:spPr>
          <a:xfrm>
            <a:off x="2081000" y="775125"/>
            <a:ext cx="8079725" cy="57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0"/>
          <p:cNvPicPr preferRelativeResize="0"/>
          <p:nvPr/>
        </p:nvPicPr>
        <p:blipFill rotWithShape="1">
          <a:blip r:embed="rId3">
            <a:alphaModFix/>
          </a:blip>
          <a:srcRect r="704"/>
          <a:stretch/>
        </p:blipFill>
        <p:spPr>
          <a:xfrm>
            <a:off x="2092750" y="775125"/>
            <a:ext cx="7949926" cy="572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1"/>
          <p:cNvPicPr preferRelativeResize="0"/>
          <p:nvPr/>
        </p:nvPicPr>
        <p:blipFill rotWithShape="1">
          <a:blip r:embed="rId3">
            <a:alphaModFix/>
          </a:blip>
          <a:srcRect l="576" t="882"/>
          <a:stretch/>
        </p:blipFill>
        <p:spPr>
          <a:xfrm>
            <a:off x="2156825" y="825650"/>
            <a:ext cx="7924577" cy="567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6823" y="825650"/>
            <a:ext cx="7924577" cy="5703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3"/>
          <p:cNvPicPr preferRelativeResize="0"/>
          <p:nvPr/>
        </p:nvPicPr>
        <p:blipFill rotWithShape="1">
          <a:blip r:embed="rId3">
            <a:alphaModFix/>
          </a:blip>
          <a:srcRect r="1234"/>
          <a:stretch/>
        </p:blipFill>
        <p:spPr>
          <a:xfrm>
            <a:off x="2156825" y="838625"/>
            <a:ext cx="7826874" cy="56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1381" y="1310327"/>
            <a:ext cx="5746059" cy="523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"/>
          <p:cNvSpPr txBox="1"/>
          <p:nvPr/>
        </p:nvSpPr>
        <p:spPr>
          <a:xfrm>
            <a:off x="602529" y="1608350"/>
            <a:ext cx="3139911" cy="8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i="1" dirty="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INTO</a:t>
            </a:r>
            <a:r>
              <a:rPr lang="en-US" sz="2000" b="0" i="1" u="none" strike="noStrike" cap="none" dirty="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gives companies the tools, strategies, and expertise to achieve sustained eCommerce growth and competitive differentiation.</a:t>
            </a:r>
            <a:endParaRPr sz="1600" b="0" i="1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6" name="Google Shape;5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2942" y="4958500"/>
            <a:ext cx="2045753" cy="158370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"/>
          <p:cNvSpPr txBox="1"/>
          <p:nvPr/>
        </p:nvSpPr>
        <p:spPr>
          <a:xfrm>
            <a:off x="602529" y="883575"/>
            <a:ext cx="8404200" cy="8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A4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Growth Agency</a:t>
            </a:r>
            <a:endParaRPr sz="4400">
              <a:solidFill>
                <a:srgbClr val="00A4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44DDBE-0618-E741-9541-07A2CF8A1782}"/>
              </a:ext>
            </a:extLst>
          </p:cNvPr>
          <p:cNvSpPr txBox="1"/>
          <p:nvPr/>
        </p:nvSpPr>
        <p:spPr>
          <a:xfrm>
            <a:off x="8996855" y="114889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www.into.agency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63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6248" y="2151151"/>
            <a:ext cx="3951350" cy="382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/>
        </p:nvSpPr>
        <p:spPr>
          <a:xfrm>
            <a:off x="838200" y="1779949"/>
            <a:ext cx="6803100" cy="4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Helvetica Neue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Provides companies the tools, strategies, and expertise to achieve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sustained eCommerce growth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competitive differentiation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Helvetica Neue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Helvetica Neue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Which means Curated Research, One-on-One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Consultations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and Custom Solutions all designed to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identify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blind spots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opportunities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in a brand’s eCommerce efforts.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We do have 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proven track record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of providing improvements to help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increase the effectiveness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of eCommerce investments.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763988" y="801350"/>
            <a:ext cx="8404200" cy="8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499"/>
              </a:buClr>
              <a:buSzPts val="4400"/>
              <a:buFont typeface="Helvetica Neue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What is a 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Growth Agency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00A499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838200" y="883575"/>
            <a:ext cx="6160200" cy="80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00A499"/>
                </a:solidFill>
              </a:rPr>
              <a:t>Not the typical </a:t>
            </a:r>
            <a:r>
              <a:rPr lang="en-US" b="1">
                <a:solidFill>
                  <a:srgbClr val="00A4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agency</a:t>
            </a:r>
            <a:r>
              <a:rPr lang="en-US">
                <a:solidFill>
                  <a:srgbClr val="00A499"/>
                </a:solidFill>
              </a:rPr>
              <a:t>.</a:t>
            </a:r>
            <a:endParaRPr>
              <a:solidFill>
                <a:srgbClr val="00A4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499"/>
              </a:solidFill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650" y="1745325"/>
            <a:ext cx="10182676" cy="486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/>
        </p:nvSpPr>
        <p:spPr>
          <a:xfrm>
            <a:off x="1511387" y="3483293"/>
            <a:ext cx="26292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INTO diagnostic process subjects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mpany’s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existing eCommerce marketing efforts to an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informal, yet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thorough evaluation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spend ~20 hours researching, benchmarking, and evaluating your online presence.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4869669" y="1588697"/>
            <a:ext cx="269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5707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eCommerce Scorecard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8414675" y="1588705"/>
            <a:ext cx="249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570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5707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Consultation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1548787" y="1537798"/>
            <a:ext cx="262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707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INTO Diagnostic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8374016" y="3515067"/>
            <a:ext cx="2730900" cy="228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Once the results are compiled, INTO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them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your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customer and explains how the research supports their findings.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Companies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will be left with a prioritized list of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practical, and actionable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suggestions for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driving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eCommerce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sales.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his is not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sales pitch)</a:t>
            </a:r>
            <a:endParaRPr kumimoji="0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4863102" y="3443509"/>
            <a:ext cx="26982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5707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Based 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570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5707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research, 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5707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scorecard is created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5707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75707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5707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assigning 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570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value and priority in 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5707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number of relevant eCommerce categories.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5707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5707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5707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(uniqueness, relevance, brand values, visual identity, user experience, content, navigation, paid search)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 l="2933" r="2422"/>
          <a:stretch/>
        </p:blipFill>
        <p:spPr>
          <a:xfrm>
            <a:off x="1624975" y="1964730"/>
            <a:ext cx="2113171" cy="1318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7" name="Google Shape;147;p17"/>
          <p:cNvSpPr/>
          <p:nvPr/>
        </p:nvSpPr>
        <p:spPr>
          <a:xfrm>
            <a:off x="4140575" y="2473668"/>
            <a:ext cx="474300" cy="440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00A7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7561300" y="2475568"/>
            <a:ext cx="474300" cy="440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00A7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9" name="Google Shape;149;p17"/>
          <p:cNvPicPr preferRelativeResize="0"/>
          <p:nvPr/>
        </p:nvPicPr>
        <p:blipFill rotWithShape="1">
          <a:blip r:embed="rId4">
            <a:alphaModFix/>
          </a:blip>
          <a:srcRect l="2870" r="2700"/>
          <a:stretch/>
        </p:blipFill>
        <p:spPr>
          <a:xfrm>
            <a:off x="4945875" y="1964730"/>
            <a:ext cx="2196725" cy="1318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0" name="Google Shape;150;p17"/>
          <p:cNvPicPr preferRelativeResize="0"/>
          <p:nvPr/>
        </p:nvPicPr>
        <p:blipFill rotWithShape="1">
          <a:blip r:embed="rId5">
            <a:alphaModFix/>
          </a:blip>
          <a:srcRect b="8037"/>
          <a:stretch/>
        </p:blipFill>
        <p:spPr>
          <a:xfrm>
            <a:off x="8490600" y="1958017"/>
            <a:ext cx="2196726" cy="13315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Google Shape;153;p22">
            <a:extLst>
              <a:ext uri="{FF2B5EF4-FFF2-40B4-BE49-F238E27FC236}">
                <a16:creationId xmlns:a16="http://schemas.microsoft.com/office/drawing/2014/main" id="{F6D07762-B8A9-6CE1-F81E-655708398F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8018" y="696738"/>
            <a:ext cx="9072438" cy="80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A499"/>
                </a:solidFill>
              </a:rPr>
              <a:t>It’s our </a:t>
            </a:r>
            <a:r>
              <a:rPr lang="en-US" b="1" i="1" dirty="0">
                <a:solidFill>
                  <a:srgbClr val="00A499"/>
                </a:solidFill>
              </a:rPr>
              <a:t>approach</a:t>
            </a:r>
            <a:r>
              <a:rPr lang="en-US" dirty="0">
                <a:solidFill>
                  <a:srgbClr val="00A499"/>
                </a:solidFill>
              </a:rPr>
              <a:t> that sets us apart.</a:t>
            </a:r>
            <a:endParaRPr dirty="0">
              <a:solidFill>
                <a:srgbClr val="00A49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25377B-8C58-9F7B-44EA-DE63E38CE403}"/>
              </a:ext>
            </a:extLst>
          </p:cNvPr>
          <p:cNvSpPr txBox="1"/>
          <p:nvPr/>
        </p:nvSpPr>
        <p:spPr>
          <a:xfrm>
            <a:off x="1390672" y="6092429"/>
            <a:ext cx="96430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value of the research and consultation is $6-$8,000 – complementary to approved UPS customers (all costs are covered by the UPS | INTO Relationship)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>
            <a:spLocks noGrp="1"/>
          </p:cNvSpPr>
          <p:nvPr>
            <p:ph type="body" idx="1"/>
          </p:nvPr>
        </p:nvSpPr>
        <p:spPr>
          <a:xfrm>
            <a:off x="838200" y="2167012"/>
            <a:ext cx="6755780" cy="4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7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Research.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The INTO diagnostic process subjects your existing eCommerce marketing efforts to an </a:t>
            </a:r>
            <a:r>
              <a:rPr lang="en-US" sz="17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informal, yet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7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thorough evaluation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 They spend ~20 hours researching, benchmarking, and evaluating your online presence.</a:t>
            </a:r>
            <a:endParaRPr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7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Scorecard.</a:t>
            </a:r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Based on their research, a </a:t>
            </a:r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scorecard is created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17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assigning a score ranging from “weak” to “strong” for a number of relevant eCommerce categories.</a:t>
            </a:r>
            <a:endParaRPr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7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Consultation.</a:t>
            </a:r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Once the results are compiled, 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INTO will </a:t>
            </a:r>
            <a:r>
              <a:rPr lang="en-US" sz="17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share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them</a:t>
            </a:r>
            <a:r>
              <a:rPr lang="en-US" sz="17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with you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will explain how the research supports our findings.</a:t>
            </a:r>
            <a:endParaRPr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will be left with a list of </a:t>
            </a:r>
            <a:r>
              <a:rPr lang="en-US" sz="17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practical, actionable 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suggestions for </a:t>
            </a:r>
            <a:r>
              <a:rPr lang="en-US" sz="17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improving eCommerce results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(i.e. customer acquisition, conversion rates, loyalty, paid search effectiveness, social proof).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value of the research and consultation is $6-$8,000</a:t>
            </a:r>
            <a:endParaRPr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700" dirty="0"/>
          </a:p>
        </p:txBody>
      </p:sp>
      <p:sp>
        <p:nvSpPr>
          <p:cNvPr id="63" name="Google Shape;63;p3"/>
          <p:cNvSpPr txBox="1">
            <a:spLocks noGrp="1"/>
          </p:cNvSpPr>
          <p:nvPr>
            <p:ph type="body" idx="1"/>
          </p:nvPr>
        </p:nvSpPr>
        <p:spPr>
          <a:xfrm>
            <a:off x="8129725" y="2316909"/>
            <a:ext cx="3625800" cy="263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do you perform against competitors and best in class?  </a:t>
            </a:r>
            <a:endParaRPr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 i="1" dirty="0">
              <a:solidFill>
                <a:srgbClr val="15B9B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 i="1" dirty="0">
              <a:solidFill>
                <a:srgbClr val="15B9B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 i="1" dirty="0">
              <a:solidFill>
                <a:srgbClr val="15B9B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2000" i="1" dirty="0">
              <a:solidFill>
                <a:srgbClr val="15B9B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improvements are most important?  </a:t>
            </a:r>
            <a:endParaRPr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Google Shape;64;p3"/>
          <p:cNvSpPr txBox="1"/>
          <p:nvPr/>
        </p:nvSpPr>
        <p:spPr>
          <a:xfrm>
            <a:off x="726675" y="6412850"/>
            <a:ext cx="109365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*All costs for initial consultation are covered by UPS and INTO</a:t>
            </a:r>
            <a:r>
              <a:rPr lang="en-US" sz="1200">
                <a:solidFill>
                  <a:schemeClr val="dk1"/>
                </a:solidFill>
              </a:rPr>
              <a:t> - t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 is no cost to approved UPS customers for the research and scorecard consultation.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5" name="Google Shape;65;p3"/>
          <p:cNvPicPr preferRelativeResize="0"/>
          <p:nvPr/>
        </p:nvPicPr>
        <p:blipFill rotWithShape="1">
          <a:blip r:embed="rId3">
            <a:alphaModFix/>
          </a:blip>
          <a:srcRect t="49410"/>
          <a:stretch/>
        </p:blipFill>
        <p:spPr>
          <a:xfrm>
            <a:off x="9107250" y="5234045"/>
            <a:ext cx="2437944" cy="87132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"/>
          <p:cNvSpPr txBox="1"/>
          <p:nvPr/>
        </p:nvSpPr>
        <p:spPr>
          <a:xfrm>
            <a:off x="838200" y="883575"/>
            <a:ext cx="10707000" cy="8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A4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eCommerce Evaluation &amp; Consultation</a:t>
            </a:r>
            <a:endParaRPr sz="4400" dirty="0">
              <a:solidFill>
                <a:srgbClr val="00A4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Helping to identify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blindspots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a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path forward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towards stronger and sustained growth.</a:t>
            </a:r>
            <a:endParaRPr sz="4400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7" name="Google Shape;67;p3"/>
          <p:cNvPicPr preferRelativeResize="0"/>
          <p:nvPr/>
        </p:nvPicPr>
        <p:blipFill rotWithShape="1">
          <a:blip r:embed="rId3">
            <a:alphaModFix/>
          </a:blip>
          <a:srcRect b="52349"/>
          <a:stretch/>
        </p:blipFill>
        <p:spPr>
          <a:xfrm>
            <a:off x="9107250" y="3345778"/>
            <a:ext cx="2437950" cy="8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phic 3" descr="Badge 1 outline">
            <a:extLst>
              <a:ext uri="{FF2B5EF4-FFF2-40B4-BE49-F238E27FC236}">
                <a16:creationId xmlns:a16="http://schemas.microsoft.com/office/drawing/2014/main" id="{51F1AFBC-06DC-E645-BF33-D1300FC7C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675" y="2317169"/>
            <a:ext cx="635000" cy="635000"/>
          </a:xfrm>
          <a:prstGeom prst="rect">
            <a:avLst/>
          </a:prstGeom>
        </p:spPr>
      </p:pic>
      <p:pic>
        <p:nvPicPr>
          <p:cNvPr id="6" name="Graphic 5" descr="Badge outline">
            <a:extLst>
              <a:ext uri="{FF2B5EF4-FFF2-40B4-BE49-F238E27FC236}">
                <a16:creationId xmlns:a16="http://schemas.microsoft.com/office/drawing/2014/main" id="{1C3CFBC3-B492-7341-9EA7-BDA6E313B2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675" y="3429000"/>
            <a:ext cx="635000" cy="635000"/>
          </a:xfrm>
          <a:prstGeom prst="rect">
            <a:avLst/>
          </a:prstGeom>
        </p:spPr>
      </p:pic>
      <p:pic>
        <p:nvPicPr>
          <p:cNvPr id="8" name="Graphic 7" descr="Badge 3 outline">
            <a:extLst>
              <a:ext uri="{FF2B5EF4-FFF2-40B4-BE49-F238E27FC236}">
                <a16:creationId xmlns:a16="http://schemas.microsoft.com/office/drawing/2014/main" id="{1933D520-1633-1B46-AF63-9A8582A77A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675" y="4382662"/>
            <a:ext cx="635000" cy="63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5"/>
          <p:cNvPicPr preferRelativeResize="0"/>
          <p:nvPr/>
        </p:nvPicPr>
        <p:blipFill rotWithShape="1">
          <a:blip r:embed="rId3">
            <a:alphaModFix/>
          </a:blip>
          <a:srcRect t="6034" r="66622" b="15803"/>
          <a:stretch/>
        </p:blipFill>
        <p:spPr>
          <a:xfrm>
            <a:off x="9271975" y="1959025"/>
            <a:ext cx="2920026" cy="489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 rotWithShape="1">
          <a:blip r:embed="rId4">
            <a:alphaModFix/>
          </a:blip>
          <a:srcRect t="6034" r="64871" b="15803"/>
          <a:stretch/>
        </p:blipFill>
        <p:spPr>
          <a:xfrm>
            <a:off x="3065225" y="1959025"/>
            <a:ext cx="3077002" cy="489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 rotWithShape="1">
          <a:blip r:embed="rId5">
            <a:alphaModFix/>
          </a:blip>
          <a:srcRect l="577" t="6863" r="64447" b="15663"/>
          <a:stretch/>
        </p:blipFill>
        <p:spPr>
          <a:xfrm>
            <a:off x="6165750" y="1959025"/>
            <a:ext cx="3077000" cy="489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 rotWithShape="1">
          <a:blip r:embed="rId6">
            <a:alphaModFix/>
          </a:blip>
          <a:srcRect l="1745" t="6034" r="63460" b="15803"/>
          <a:stretch/>
        </p:blipFill>
        <p:spPr>
          <a:xfrm>
            <a:off x="11750" y="1959025"/>
            <a:ext cx="3029948" cy="489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5"/>
          <p:cNvSpPr txBox="1">
            <a:spLocks noGrp="1"/>
          </p:cNvSpPr>
          <p:nvPr>
            <p:ph type="title"/>
          </p:nvPr>
        </p:nvSpPr>
        <p:spPr>
          <a:xfrm>
            <a:off x="370115" y="861804"/>
            <a:ext cx="10787700" cy="8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>
                <a:solidFill>
                  <a:srgbClr val="00A499"/>
                </a:solidFill>
              </a:rPr>
              <a:t>Where the rubber meets the road: </a:t>
            </a:r>
            <a:r>
              <a:rPr lang="en-US" b="1" i="1" dirty="0">
                <a:solidFill>
                  <a:srgbClr val="00A4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 b="1" i="1" dirty="0">
              <a:solidFill>
                <a:srgbClr val="00A4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b="3203"/>
          <a:stretch/>
        </p:blipFill>
        <p:spPr>
          <a:xfrm>
            <a:off x="912700" y="2249875"/>
            <a:ext cx="10243626" cy="460812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838200" y="674252"/>
            <a:ext cx="11073000" cy="146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A499"/>
                </a:solidFill>
              </a:rPr>
              <a:t>eCommerce Health</a:t>
            </a:r>
            <a:br>
              <a:rPr lang="en-US" b="1" dirty="0">
                <a:solidFill>
                  <a:srgbClr val="00A49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b="1" dirty="0">
                <a:solidFill>
                  <a:srgbClr val="00A4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Check Up.</a:t>
            </a:r>
            <a:endParaRPr b="1" dirty="0">
              <a:solidFill>
                <a:srgbClr val="00A4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2809301" y="1954254"/>
            <a:ext cx="3217499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A79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eCommerce Diagnostic </a:t>
            </a:r>
            <a:endParaRPr sz="1600" b="1" dirty="0">
              <a:solidFill>
                <a:srgbClr val="00A79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85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Comprehensive and data-driven.</a:t>
            </a:r>
            <a:endParaRPr dirty="0"/>
          </a:p>
        </p:txBody>
      </p:sp>
      <p:sp>
        <p:nvSpPr>
          <p:cNvPr id="139" name="Google Shape;139;p20"/>
          <p:cNvSpPr txBox="1"/>
          <p:nvPr/>
        </p:nvSpPr>
        <p:spPr>
          <a:xfrm>
            <a:off x="6181850" y="1965954"/>
            <a:ext cx="3854516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A4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Experienced eCommerce Practitioner</a:t>
            </a:r>
            <a:endParaRPr sz="1600" b="1" dirty="0">
              <a:solidFill>
                <a:srgbClr val="00A4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85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Fresh eyes, from borrowed experts.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ADCCB-9E3A-AC68-F541-1023D57E0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785" y="1588229"/>
            <a:ext cx="10515600" cy="1035701"/>
          </a:xfrm>
        </p:spPr>
        <p:txBody>
          <a:bodyPr/>
          <a:lstStyle/>
          <a:p>
            <a:pPr marL="50800" indent="0">
              <a:buNone/>
            </a:pPr>
            <a:r>
              <a:rPr lang="en-US" dirty="0"/>
              <a:t>Companies hire us to increase revenue, and we do that by re-engineering the </a:t>
            </a:r>
            <a:r>
              <a:rPr lang="en-US" i="1" u="sng" dirty="0"/>
              <a:t>three key elements </a:t>
            </a:r>
            <a:r>
              <a:rPr lang="en-US" dirty="0"/>
              <a:t>of any ecommerce business.</a:t>
            </a:r>
          </a:p>
        </p:txBody>
      </p:sp>
      <p:sp>
        <p:nvSpPr>
          <p:cNvPr id="4" name="Google Shape;236;p33">
            <a:extLst>
              <a:ext uri="{FF2B5EF4-FFF2-40B4-BE49-F238E27FC236}">
                <a16:creationId xmlns:a16="http://schemas.microsoft.com/office/drawing/2014/main" id="{E47B6A3F-2D9D-BDFC-C046-31A9C9644F15}"/>
              </a:ext>
            </a:extLst>
          </p:cNvPr>
          <p:cNvSpPr txBox="1">
            <a:spLocks/>
          </p:cNvSpPr>
          <p:nvPr/>
        </p:nvSpPr>
        <p:spPr>
          <a:xfrm>
            <a:off x="838200" y="925286"/>
            <a:ext cx="10515600" cy="8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>
                <a:ln>
                  <a:noFill/>
                </a:ln>
                <a:solidFill>
                  <a:srgbClr val="00A79D"/>
                </a:solidFill>
                <a:effectLst/>
                <a:uLnTx/>
                <a:uFillTx/>
                <a:latin typeface="Helvetica Neue Light"/>
                <a:ea typeface="Helvetica Neue Light"/>
                <a:sym typeface="Helvetica Neue Light"/>
              </a:rPr>
              <a:t>INTO Service Offerings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D4B592-ECCE-84AD-1E92-0EDDCBBDDCB8}"/>
              </a:ext>
            </a:extLst>
          </p:cNvPr>
          <p:cNvSpPr txBox="1">
            <a:spLocks/>
          </p:cNvSpPr>
          <p:nvPr/>
        </p:nvSpPr>
        <p:spPr>
          <a:xfrm>
            <a:off x="742785" y="2949936"/>
            <a:ext cx="3280575" cy="264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Brand</a:t>
            </a:r>
          </a:p>
          <a:p>
            <a:pPr marL="914400" marR="0" lvl="1" indent="-381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Target audience</a:t>
            </a:r>
          </a:p>
          <a:p>
            <a:pPr marL="914400" marR="0" lvl="1" indent="-381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Research</a:t>
            </a:r>
          </a:p>
          <a:p>
            <a:pPr marL="914400" marR="0" lvl="1" indent="-381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Architecture</a:t>
            </a:r>
          </a:p>
          <a:p>
            <a:pPr marL="914400" marR="0" lvl="1" indent="-381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Voice</a:t>
            </a:r>
          </a:p>
          <a:p>
            <a:pPr marL="5334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62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21BA9B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Improve Margins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088FE38-0731-D2C2-5124-BF355F35FC80}"/>
              </a:ext>
            </a:extLst>
          </p:cNvPr>
          <p:cNvSpPr txBox="1">
            <a:spLocks/>
          </p:cNvSpPr>
          <p:nvPr/>
        </p:nvSpPr>
        <p:spPr>
          <a:xfrm>
            <a:off x="4087639" y="2949935"/>
            <a:ext cx="3450203" cy="264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Customer Experience</a:t>
            </a:r>
          </a:p>
          <a:p>
            <a:pPr marL="914400" marR="0" lvl="1" indent="-381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CX mapping</a:t>
            </a:r>
          </a:p>
          <a:p>
            <a:pPr marL="914400" marR="0" lvl="1" indent="-381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Site navigation</a:t>
            </a:r>
          </a:p>
          <a:p>
            <a:pPr marL="914400" marR="0" lvl="1" indent="-381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Site design</a:t>
            </a:r>
          </a:p>
          <a:p>
            <a:pPr marL="914400" marR="0" lvl="1" indent="-381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CX consulting</a:t>
            </a:r>
          </a:p>
          <a:p>
            <a:pPr marL="5334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62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21BA9B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Increase Conversions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BEFD028-47B8-90D1-FFD7-5F19DCFB82D9}"/>
              </a:ext>
            </a:extLst>
          </p:cNvPr>
          <p:cNvSpPr txBox="1">
            <a:spLocks/>
          </p:cNvSpPr>
          <p:nvPr/>
        </p:nvSpPr>
        <p:spPr>
          <a:xfrm>
            <a:off x="8004967" y="2949935"/>
            <a:ext cx="3755012" cy="264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Paid Search</a:t>
            </a:r>
          </a:p>
          <a:p>
            <a:pPr marL="914400" marR="0" lvl="1" indent="-381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PPC</a:t>
            </a:r>
          </a:p>
          <a:p>
            <a:pPr marL="914400" marR="0" lvl="1" indent="-381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Digital advertising campaigns</a:t>
            </a:r>
          </a:p>
          <a:p>
            <a:pPr marL="914400" marR="0" lvl="1" indent="-381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Social, display, video</a:t>
            </a:r>
          </a:p>
          <a:p>
            <a:pPr marL="914400" marR="0" lvl="1" indent="-381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62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21BA9B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Increase traffic (quality)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0A97C-DFD5-A6F5-89B5-A3AFF77ED9CF}"/>
              </a:ext>
            </a:extLst>
          </p:cNvPr>
          <p:cNvSpPr txBox="1"/>
          <p:nvPr/>
        </p:nvSpPr>
        <p:spPr>
          <a:xfrm>
            <a:off x="914400" y="6058894"/>
            <a:ext cx="9616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approach is more strategic and consultative, rather than tactical.</a:t>
            </a:r>
          </a:p>
        </p:txBody>
      </p:sp>
    </p:spTree>
    <p:extLst>
      <p:ext uri="{BB962C8B-B14F-4D97-AF65-F5344CB8AC3E}">
        <p14:creationId xmlns:p14="http://schemas.microsoft.com/office/powerpoint/2010/main" val="40368454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237955</TotalTime>
  <Words>892</Words>
  <Application>Microsoft Macintosh PowerPoint</Application>
  <PresentationFormat>Widescreen</PresentationFormat>
  <Paragraphs>93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Georgia</vt:lpstr>
      <vt:lpstr>Helvetica Neue</vt:lpstr>
      <vt:lpstr>Helvetica Neue Light</vt:lpstr>
      <vt:lpstr>Lato</vt:lpstr>
      <vt:lpstr>Montserrat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Not the typical agency. </vt:lpstr>
      <vt:lpstr>It’s our approach that sets us apart.</vt:lpstr>
      <vt:lpstr>PowerPoint Presentation</vt:lpstr>
      <vt:lpstr>Where the rubber meets the road: Results</vt:lpstr>
      <vt:lpstr>eCommerce Health Check Up.</vt:lpstr>
      <vt:lpstr>PowerPoint Presentation</vt:lpstr>
      <vt:lpstr>The Results.</vt:lpstr>
      <vt:lpstr>What If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Mike Russell</dc:creator>
  <cp:keywords/>
  <dc:description/>
  <cp:lastModifiedBy>Mike Russell</cp:lastModifiedBy>
  <cp:revision>32</cp:revision>
  <dcterms:created xsi:type="dcterms:W3CDTF">2021-05-12T14:54:56Z</dcterms:created>
  <dcterms:modified xsi:type="dcterms:W3CDTF">2022-12-08T17:19:43Z</dcterms:modified>
  <cp:category/>
</cp:coreProperties>
</file>